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9172E6-72EA-4F58-9941-354E5BE0F5B9}">
  <a:tblStyle styleId="{829172E6-72EA-4F58-9941-354E5BE0F5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f21a065e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2f21a065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a2a30fa24e_2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2a2a30fa24e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f21a065eb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22f21a065e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1e720e5f0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a1e720e5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a1e720e5f0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2a1e720e5f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a21ec4c39b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a21ec4c39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a21ec4c39b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a21ec4c39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904fe8a94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904fe8a9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2f21a065eb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22f21a065e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ea39b2b6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9ea39b2b6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9007b4f303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29007b4f3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02320589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a0232058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9007b4f303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29007b4f30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9007b4f30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29007b4f30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a21ec4c39b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2a21ec4c39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02320589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2a0232058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2f21a065eb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2f21a065e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a2a30fa24e_2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2a2a30fa24e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ea39b2b65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9ea39b2b6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e197caa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e197caa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4e197caa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a2a30fa24e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a2a30fa24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2a30fa24e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2a2a30fa24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a2a30fa24e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a2a30fa24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a2a30fa24e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a2a30fa24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2a30fa24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a2a30fa24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FEFEFE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26262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7" name="Google Shape;17;p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Google Shape;19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llow.com/home-values/54/tx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yhawkfrisco.com/resident/volunteer-form-new.asp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B.Crudden@sbbmanagement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ctrTitle"/>
          </p:nvPr>
        </p:nvSpPr>
        <p:spPr>
          <a:xfrm>
            <a:off x="1750250" y="1774900"/>
            <a:ext cx="7008600" cy="3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r>
              <a:rPr lang="en-US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Grayhawk HOA</a:t>
            </a: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r>
              <a:rPr lang="en-US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Annual Meeting</a:t>
            </a: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Tuesday December 5, 2023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9210093" y="6637796"/>
            <a:ext cx="298190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Copyright ©202</a:t>
            </a:r>
            <a:r>
              <a:rPr lang="en-US" sz="800" i="1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en-US" sz="800" b="0" i="1" u="none" strike="noStrike" cap="none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 Grayhawk Association of Homeowners, Inc.</a:t>
            </a:r>
            <a:endParaRPr/>
          </a:p>
        </p:txBody>
      </p:sp>
      <p:sp>
        <p:nvSpPr>
          <p:cNvPr id="149" name="Google Shape;149;p18"/>
          <p:cNvSpPr txBox="1"/>
          <p:nvPr/>
        </p:nvSpPr>
        <p:spPr>
          <a:xfrm>
            <a:off x="3543095" y="6483907"/>
            <a:ext cx="297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https://www.GrayhawkFrisco.com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0" name="Google Shape;150;p18"/>
          <p:cNvPicPr preferRelativeResize="0"/>
          <p:nvPr/>
        </p:nvPicPr>
        <p:blipFill rotWithShape="1">
          <a:blip r:embed="rId3">
            <a:alphaModFix/>
          </a:blip>
          <a:srcRect l="5374"/>
          <a:stretch/>
        </p:blipFill>
        <p:spPr>
          <a:xfrm>
            <a:off x="819200" y="162900"/>
            <a:ext cx="2193229" cy="8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927600" y="453050"/>
            <a:ext cx="45927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Beautification</a:t>
            </a:r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body" idx="1"/>
          </p:nvPr>
        </p:nvSpPr>
        <p:spPr>
          <a:xfrm>
            <a:off x="677325" y="1505500"/>
            <a:ext cx="8596800" cy="41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Continued focus on repairs and needed maintenance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Started the Beautification Committee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7 pages of items to address, improve, add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Removed the diseased Leyland Cypress Trees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Repaired Roofs on Both Pool Houses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Repaired, replaced, added stone walls at Panther Creek &amp; Grayhawk Blvd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South Pool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Replastered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Replaced furniture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Installed new landscaping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7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10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30" name="Google Shape;230;p27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title"/>
          </p:nvPr>
        </p:nvSpPr>
        <p:spPr>
          <a:xfrm>
            <a:off x="927600" y="453050"/>
            <a:ext cx="45927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Beautification</a:t>
            </a:r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677325" y="1505500"/>
            <a:ext cx="8596800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Repaired plumbing at both pools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Cleaned, restriped pool parking lots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Trimmed all tree canopies surrounding the ponds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●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Replaced 12 irrigation controllers (1990 technology) with smart controllers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saved 33% on standard cost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payable over 3 years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able to monitor, adjust, and diagnose online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○"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overall cost of irrigation maintenance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outlay - Approximately $300,000</a:t>
            </a:r>
            <a:endParaRPr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8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11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38" name="Google Shape;238;p28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Hill Remediation</a:t>
            </a:r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12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45" name="Google Shape;245;p29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246" name="Google Shape;2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175" y="1447850"/>
            <a:ext cx="5637551" cy="33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0586" y="2358800"/>
            <a:ext cx="4942075" cy="37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City Liaison / Safety</a:t>
            </a:r>
            <a:endParaRPr/>
          </a:p>
        </p:txBody>
      </p:sp>
      <p:sp>
        <p:nvSpPr>
          <p:cNvPr id="273" name="Google Shape;273;p32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13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74" name="Google Shape;274;p32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sp>
        <p:nvSpPr>
          <p:cNvPr id="275" name="Google Shape;275;p32"/>
          <p:cNvSpPr txBox="1">
            <a:spLocks noGrp="1"/>
          </p:cNvSpPr>
          <p:nvPr>
            <p:ph type="body" idx="1"/>
          </p:nvPr>
        </p:nvSpPr>
        <p:spPr>
          <a:xfrm>
            <a:off x="677325" y="1470925"/>
            <a:ext cx="8784000" cy="4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  <a:p>
            <a:pPr marL="457200" lvl="0" indent="-3517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Char char="●"/>
            </a:pPr>
            <a:r>
              <a:rPr lang="en-US" sz="2300">
                <a:solidFill>
                  <a:schemeClr val="dk1"/>
                </a:solidFill>
              </a:rPr>
              <a:t>Started Safety Committee</a:t>
            </a:r>
            <a:endParaRPr sz="2300">
              <a:solidFill>
                <a:schemeClr val="dk1"/>
              </a:solidFill>
            </a:endParaRPr>
          </a:p>
          <a:p>
            <a:pPr marL="457200" lvl="0" indent="-35179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40"/>
              <a:buChar char="●"/>
            </a:pPr>
            <a:r>
              <a:rPr lang="en-US" sz="2300">
                <a:solidFill>
                  <a:schemeClr val="dk1"/>
                </a:solidFill>
              </a:rPr>
              <a:t>Kickoff meeting held for Neighborhood Watch Program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Attended numerous City Planning Meetings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Worked with City of Frisco Police Department to bring additional patrols into the neighborhood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Crime stats - 10/17-12/4 (6 total incidents)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1 - Burglary of vehicle 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2 - Assaults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1 - Robbery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1 - Theft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</a:rPr>
              <a:t>1 - Fraud</a:t>
            </a:r>
            <a:endParaRPr sz="23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677325" y="761250"/>
            <a:ext cx="85968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Communications</a:t>
            </a:r>
            <a:endParaRPr/>
          </a:p>
        </p:txBody>
      </p:sp>
      <p:sp>
        <p:nvSpPr>
          <p:cNvPr id="281" name="Google Shape;281;p33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14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82" name="Google Shape;282;p33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sp>
        <p:nvSpPr>
          <p:cNvPr id="283" name="Google Shape;283;p33"/>
          <p:cNvSpPr txBox="1"/>
          <p:nvPr/>
        </p:nvSpPr>
        <p:spPr>
          <a:xfrm>
            <a:off x="825650" y="1567050"/>
            <a:ext cx="473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Completed Google Workspace Migration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evite - 6 events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5275" y="2038350"/>
            <a:ext cx="7210764" cy="432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>
            <a:spLocks noGrp="1"/>
          </p:cNvSpPr>
          <p:nvPr>
            <p:ph type="title"/>
          </p:nvPr>
        </p:nvSpPr>
        <p:spPr>
          <a:xfrm>
            <a:off x="677325" y="761250"/>
            <a:ext cx="85968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Communications</a:t>
            </a:r>
            <a:endParaRPr/>
          </a:p>
        </p:txBody>
      </p:sp>
      <p:sp>
        <p:nvSpPr>
          <p:cNvPr id="290" name="Google Shape;290;p34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15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91" name="Google Shape;291;p34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sp>
        <p:nvSpPr>
          <p:cNvPr id="292" name="Google Shape;292;p34"/>
          <p:cNvSpPr txBox="1"/>
          <p:nvPr/>
        </p:nvSpPr>
        <p:spPr>
          <a:xfrm>
            <a:off x="825650" y="1567050"/>
            <a:ext cx="7986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 Maillings to Homeowners in 2023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Best open &amp; clicked on: Grayhawk Quarterly - Spring 2023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65% opened the email, 12% clicked a link for more information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Average open:  52%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Average email open is 962 out of 1727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3" name="Google Shape;293;p34"/>
          <p:cNvSpPr txBox="1"/>
          <p:nvPr/>
        </p:nvSpPr>
        <p:spPr>
          <a:xfrm>
            <a:off x="677325" y="5333100"/>
            <a:ext cx="8135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rPr>
              <a:t>If you haven’t already registered for the website (and thus the emails), please visit https://GrayhawkFrisco.com/</a:t>
            </a:r>
            <a:endParaRPr sz="19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825" y="3052227"/>
            <a:ext cx="7506724" cy="22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 txBox="1">
            <a:spLocks noGrp="1"/>
          </p:cNvSpPr>
          <p:nvPr>
            <p:ph type="title"/>
          </p:nvPr>
        </p:nvSpPr>
        <p:spPr>
          <a:xfrm>
            <a:off x="677334" y="76125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Social / Holiday Year in Review</a:t>
            </a:r>
            <a:endParaRPr/>
          </a:p>
        </p:txBody>
      </p:sp>
      <p:sp>
        <p:nvSpPr>
          <p:cNvPr id="322" name="Google Shape;322;p37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16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23" name="Google Shape;323;p37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sp>
        <p:nvSpPr>
          <p:cNvPr id="324" name="Google Shape;324;p37"/>
          <p:cNvSpPr txBox="1"/>
          <p:nvPr/>
        </p:nvSpPr>
        <p:spPr>
          <a:xfrm>
            <a:off x="176875" y="1346050"/>
            <a:ext cx="9422400" cy="1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Thank you to the volunteers who put on these and other events in the neighborhood:</a:t>
            </a: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800"/>
          </a:p>
        </p:txBody>
      </p:sp>
      <p:graphicFrame>
        <p:nvGraphicFramePr>
          <p:cNvPr id="325" name="Google Shape;325;p37"/>
          <p:cNvGraphicFramePr/>
          <p:nvPr/>
        </p:nvGraphicFramePr>
        <p:xfrm>
          <a:off x="422500" y="2453725"/>
          <a:ext cx="10287000" cy="1950600"/>
        </p:xfrm>
        <a:graphic>
          <a:graphicData uri="http://schemas.openxmlformats.org/drawingml/2006/table">
            <a:tbl>
              <a:tblPr>
                <a:noFill/>
                <a:tableStyleId>{829172E6-72EA-4F58-9941-354E5BE0F5B9}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Anand Krishnan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Bill and Marcie Crume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Sue Beck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Tinika Draper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Sharon Swanson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Cristi Van Hoff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Michelle Leeper Brewster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Joy Deerfield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Rose and Mike White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Chass McAtee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Amrita Mandpe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Sowmya Anoop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Elyse Jerome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Adrianne Hudson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Patti Brown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Terry Laubacher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6" name="Google Shape;326;p37"/>
          <p:cNvSpPr txBox="1"/>
          <p:nvPr/>
        </p:nvSpPr>
        <p:spPr>
          <a:xfrm>
            <a:off x="471600" y="4617850"/>
            <a:ext cx="91866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222222"/>
                </a:solidFill>
                <a:highlight>
                  <a:srgbClr val="FFFFFF"/>
                </a:highlight>
              </a:rPr>
              <a:t>And all of the homeowners that have donated their time, books, baked goods, and much more! Without your help none of this would have been possible!</a:t>
            </a:r>
            <a:endParaRPr sz="2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222222"/>
                </a:solidFill>
                <a:highlight>
                  <a:srgbClr val="FFFFFF"/>
                </a:highlight>
              </a:rPr>
              <a:t>Lone Star High School Volunteers have been essential for making these events happen</a:t>
            </a:r>
            <a:endParaRPr sz="2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677334" y="76125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Social / Closing Out the Year</a:t>
            </a:r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17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33" name="Google Shape;333;p38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334" name="Google Shape;334;p38"/>
          <p:cNvPicPr preferRelativeResize="0"/>
          <p:nvPr/>
        </p:nvPicPr>
        <p:blipFill rotWithShape="1">
          <a:blip r:embed="rId3">
            <a:alphaModFix/>
          </a:blip>
          <a:srcRect l="26514" r="26514"/>
          <a:stretch/>
        </p:blipFill>
        <p:spPr>
          <a:xfrm>
            <a:off x="314400" y="1385350"/>
            <a:ext cx="1827502" cy="29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051" y="1385350"/>
            <a:ext cx="4741364" cy="397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8900" y="1385350"/>
            <a:ext cx="3827023" cy="521307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8"/>
          <p:cNvSpPr txBox="1"/>
          <p:nvPr/>
        </p:nvSpPr>
        <p:spPr>
          <a:xfrm>
            <a:off x="6392050" y="5418600"/>
            <a:ext cx="4863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highlight>
                  <a:srgbClr val="FFFFFF"/>
                </a:highlight>
              </a:rPr>
              <a:t>Letters to Santa</a:t>
            </a:r>
            <a:endParaRPr sz="23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highlight>
                  <a:srgbClr val="FFFFFF"/>
                </a:highlight>
              </a:rPr>
              <a:t>Santa Meet and Greet</a:t>
            </a:r>
            <a:endParaRPr sz="23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1"/>
                </a:solidFill>
                <a:highlight>
                  <a:srgbClr val="FFFFFF"/>
                </a:highlight>
              </a:rPr>
              <a:t>Light up Grayhawk</a:t>
            </a:r>
            <a:endParaRPr sz="23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800"/>
              <a:t>Social / Holiday - 2024 Planning</a:t>
            </a:r>
            <a:endParaRPr sz="3800"/>
          </a:p>
        </p:txBody>
      </p:sp>
      <p:sp>
        <p:nvSpPr>
          <p:cNvPr id="343" name="Google Shape;343;p39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2C3C43"/>
                </a:solidFill>
              </a:rPr>
              <a:t>18</a:t>
            </a:fld>
            <a:endParaRPr sz="1100">
              <a:solidFill>
                <a:srgbClr val="2C3C43"/>
              </a:solidFill>
            </a:endParaRPr>
          </a:p>
        </p:txBody>
      </p:sp>
      <p:sp>
        <p:nvSpPr>
          <p:cNvPr id="344" name="Google Shape;344;p39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5C239"/>
                </a:solidFill>
              </a:rPr>
              <a:t>GRAYHAWK | </a:t>
            </a:r>
            <a:r>
              <a:rPr lang="en-US" sz="1100" i="1">
                <a:solidFill>
                  <a:srgbClr val="E0D9BF"/>
                </a:solidFill>
              </a:rPr>
              <a:t>https://www.GrayhawkFrisco.com/</a:t>
            </a:r>
            <a:endParaRPr sz="1100"/>
          </a:p>
        </p:txBody>
      </p:sp>
      <p:sp>
        <p:nvSpPr>
          <p:cNvPr id="345" name="Google Shape;345;p39"/>
          <p:cNvSpPr txBox="1"/>
          <p:nvPr/>
        </p:nvSpPr>
        <p:spPr>
          <a:xfrm>
            <a:off x="314400" y="1739075"/>
            <a:ext cx="32031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chemeClr val="dk1"/>
                </a:solidFill>
                <a:highlight>
                  <a:srgbClr val="FFFFFF"/>
                </a:highlight>
              </a:rPr>
              <a:t>Major Events</a:t>
            </a:r>
            <a:endParaRPr sz="23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</a:rPr>
              <a:t>Saturday, Mar 23rd - Spring Fling</a:t>
            </a:r>
            <a:endParaRPr sz="2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</a:rPr>
              <a:t>Saturday, Oct 26th - Fall Festival</a:t>
            </a:r>
            <a:endParaRPr sz="2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>
                <a:solidFill>
                  <a:schemeClr val="dk1"/>
                </a:solidFill>
                <a:highlight>
                  <a:srgbClr val="FFFFFF"/>
                </a:highlight>
              </a:rPr>
              <a:t>Saturday, Nov 2nd - Diwali</a:t>
            </a:r>
            <a:endParaRPr sz="2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3335775" y="1739075"/>
            <a:ext cx="3374700" cy="45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highlight>
                  <a:srgbClr val="FFFFFF"/>
                </a:highlight>
              </a:rPr>
              <a:t>Smaller Events</a:t>
            </a:r>
            <a:endParaRPr sz="1300" b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Saturday, June 29th - 4th of July Parade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Saturday, May 4th - Spring garage sale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Saturday, October 5th - Fall garage sale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Saturday, May 11th - Pool opening party at both spots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Chalk the Block/Kid Vendor Day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Grayhawk Vendor Day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Christmas Lights Contest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Halloween decorating contest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Saturday, April 20th - Movie Night (2x)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Community Awareness Night (maybe late September)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Clean It and Green It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Ambassador Program - ongoing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7" name="Google Shape;347;p39"/>
          <p:cNvSpPr txBox="1"/>
          <p:nvPr/>
        </p:nvSpPr>
        <p:spPr>
          <a:xfrm>
            <a:off x="6582875" y="2216075"/>
            <a:ext cx="3000000" cy="3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Holiday neighborhood crawl/caroling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December 14th - Visit/pics with Santa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Monthly farmers market (like food trucks possibly)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Back to school giveaways 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Grayyhawk themed Scavenger hunt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Themed pool parties - twice a month 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Puzzle night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Chili cookoff (maybe during fall festival)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Trunk or treat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highlight>
                  <a:srgbClr val="FFFFFF"/>
                </a:highlight>
              </a:rPr>
              <a:t>End of year volunteer party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Payment Solution Initiative (PSI)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19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62" name="Google Shape;362;p41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sp>
        <p:nvSpPr>
          <p:cNvPr id="363" name="Google Shape;363;p41"/>
          <p:cNvSpPr txBox="1"/>
          <p:nvPr/>
        </p:nvSpPr>
        <p:spPr>
          <a:xfrm>
            <a:off x="786025" y="1336225"/>
            <a:ext cx="65631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New Automated System for Delinquent Accounts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Association Demand Letter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Final Demand Letter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Intent to Lien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Notice of Lien Filing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Collection Warning Alert and DAP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Each step includes letter/certified letter to homeowner and payment plan option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ctrTitle"/>
          </p:nvPr>
        </p:nvSpPr>
        <p:spPr>
          <a:xfrm>
            <a:off x="1538975" y="963300"/>
            <a:ext cx="7152000" cy="55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 Meeting to Order / Verify Quorum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Proof of Notice of Meeting / Waiver of Notice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 Annual Minutes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Sgt Stephen Byrom - Frisco Police Dept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Financial Review / IRS Revenue Ruling 70-604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2022 Review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Association Outlook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Election 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Announcements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Adjourn Meeting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9210093" y="6637796"/>
            <a:ext cx="298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Copyright ©202</a:t>
            </a:r>
            <a:r>
              <a:rPr lang="en-US" sz="800" i="1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en-US" sz="800" b="0" i="1" u="none" strike="noStrike" cap="none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 Grayhawk Association of Homeowners, Inc.</a:t>
            </a: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3543095" y="6483907"/>
            <a:ext cx="297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https://www.GrayhawkFrisco.com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/>
          </a:blip>
          <a:srcRect l="5374"/>
          <a:stretch/>
        </p:blipFill>
        <p:spPr>
          <a:xfrm>
            <a:off x="819200" y="162900"/>
            <a:ext cx="2193229" cy="8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Finance-Collections</a:t>
            </a:r>
            <a:endParaRPr/>
          </a:p>
        </p:txBody>
      </p:sp>
      <p:sp>
        <p:nvSpPr>
          <p:cNvPr id="369" name="Google Shape;369;p42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20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70" name="Google Shape;370;p42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371" name="Google Shape;37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700" y="1187300"/>
            <a:ext cx="6099675" cy="24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700" y="3669050"/>
            <a:ext cx="6016925" cy="2643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2"/>
          <p:cNvSpPr txBox="1"/>
          <p:nvPr/>
        </p:nvSpPr>
        <p:spPr>
          <a:xfrm>
            <a:off x="225975" y="1631000"/>
            <a:ext cx="3379800" cy="4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Since implementation of PSI we have seen a significant decrease in delinquent accounts, which is better for both the Homeowners and the Association.  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Finance-Operating</a:t>
            </a:r>
            <a:endParaRPr/>
          </a:p>
        </p:txBody>
      </p:sp>
      <p:sp>
        <p:nvSpPr>
          <p:cNvPr id="379" name="Google Shape;379;p43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21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80" name="Google Shape;380;p43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381" name="Google Shape;38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00" y="1395125"/>
            <a:ext cx="6006718" cy="46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2401" y="1930500"/>
            <a:ext cx="5242925" cy="37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Finance-Reserve</a:t>
            </a:r>
            <a:endParaRPr/>
          </a:p>
        </p:txBody>
      </p:sp>
      <p:sp>
        <p:nvSpPr>
          <p:cNvPr id="388" name="Google Shape;388;p44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22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89" name="Google Shape;389;p44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390" name="Google Shape;39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75" y="1444250"/>
            <a:ext cx="7658650" cy="375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Finance-Bank Accounts and Cash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396" name="Google Shape;396;p45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23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397" name="Google Shape;397;p45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398" name="Google Shape;3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725" y="1709550"/>
            <a:ext cx="6905625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Finance-2024 Budget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</p:txBody>
      </p:sp>
      <p:sp>
        <p:nvSpPr>
          <p:cNvPr id="404" name="Google Shape;404;p46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24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405" name="Google Shape;405;p46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406" name="Google Shape;40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775" y="1296925"/>
            <a:ext cx="8651000" cy="523685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6"/>
          <p:cNvSpPr txBox="1"/>
          <p:nvPr/>
        </p:nvSpPr>
        <p:spPr>
          <a:xfrm>
            <a:off x="9190775" y="3930500"/>
            <a:ext cx="22179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Swimming Pool includes Frisco PD Patrols 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G&amp;A includes Social at 1.7% rev</a:t>
            </a:r>
            <a:endParaRPr sz="2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Violations</a:t>
            </a:r>
            <a:endParaRPr/>
          </a:p>
        </p:txBody>
      </p:sp>
      <p:sp>
        <p:nvSpPr>
          <p:cNvPr id="413" name="Google Shape;413;p47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25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414" name="Google Shape;414;p47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sp>
        <p:nvSpPr>
          <p:cNvPr id="415" name="Google Shape;415;p47"/>
          <p:cNvSpPr txBox="1"/>
          <p:nvPr/>
        </p:nvSpPr>
        <p:spPr>
          <a:xfrm>
            <a:off x="755925" y="1807850"/>
            <a:ext cx="4628400" cy="27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Process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937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First Warning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937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Final Warning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937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PC209 Certified Letter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457200" lvl="0" indent="-39370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AutoNum type="arabicPeriod"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Violation Fine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416" name="Google Shape;416;p47"/>
          <p:cNvSpPr txBox="1"/>
          <p:nvPr/>
        </p:nvSpPr>
        <p:spPr>
          <a:xfrm>
            <a:off x="4863600" y="1807838"/>
            <a:ext cx="4628400" cy="3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Open Violation Summary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456- Landscaping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82-Maintenance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24- Signs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72- Unsightly Items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highlight>
                  <a:schemeClr val="lt1"/>
                </a:highlight>
              </a:rPr>
              <a:t>30 - Vehicles/Trailers</a:t>
            </a:r>
            <a:endParaRPr sz="2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Real Estate</a:t>
            </a:r>
            <a:endParaRPr/>
          </a:p>
        </p:txBody>
      </p:sp>
      <p:sp>
        <p:nvSpPr>
          <p:cNvPr id="422" name="Google Shape;422;p48"/>
          <p:cNvSpPr txBox="1">
            <a:spLocks noGrp="1"/>
          </p:cNvSpPr>
          <p:nvPr>
            <p:ph type="body" idx="1"/>
          </p:nvPr>
        </p:nvSpPr>
        <p:spPr>
          <a:xfrm>
            <a:off x="770000" y="1209050"/>
            <a:ext cx="8841000" cy="50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Current Homes Active on the Market – 11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Market time thus far is 8 days to 176 days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Highest priced home is 12558 Grayhawk Blvd at $700,000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lang="en-US">
                <a:solidFill>
                  <a:schemeClr val="dk1"/>
                </a:solidFill>
              </a:rPr>
              <a:t>Active Option Contracts – 2 (means these are in inspection period, can kick-out if they don’t like what they see)</a:t>
            </a:r>
            <a:endParaRPr>
              <a:solidFill>
                <a:schemeClr val="dk1"/>
              </a:solidFill>
            </a:endParaRPr>
          </a:p>
          <a:p>
            <a:pPr marL="914400" lvl="1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○"/>
            </a:pPr>
            <a:r>
              <a:rPr lang="en-US">
                <a:solidFill>
                  <a:schemeClr val="dk1"/>
                </a:solidFill>
              </a:rPr>
              <a:t>Days on Market 118 days and 200 days</a:t>
            </a:r>
            <a:endParaRPr>
              <a:solidFill>
                <a:schemeClr val="dk1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lang="en-US">
                <a:solidFill>
                  <a:schemeClr val="dk1"/>
                </a:solidFill>
              </a:rPr>
              <a:t>Pending – 2  (means most likely will close)</a:t>
            </a:r>
            <a:endParaRPr>
              <a:solidFill>
                <a:schemeClr val="dk1"/>
              </a:solidFill>
            </a:endParaRPr>
          </a:p>
          <a:p>
            <a:pPr marL="914400" lvl="1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○"/>
            </a:pPr>
            <a:r>
              <a:rPr lang="en-US">
                <a:solidFill>
                  <a:schemeClr val="dk1"/>
                </a:solidFill>
              </a:rPr>
              <a:t>Days on Market 81 and 211</a:t>
            </a:r>
            <a:endParaRPr>
              <a:solidFill>
                <a:schemeClr val="dk1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lang="en-US">
                <a:solidFill>
                  <a:schemeClr val="dk1"/>
                </a:solidFill>
              </a:rPr>
              <a:t>Closed sale – 1 on Fall Harvest for $560,000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Home values in Texas rose by </a:t>
            </a:r>
            <a:r>
              <a:rPr lang="en-US" b="1">
                <a:solidFill>
                  <a:srgbClr val="0089C6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48.46%</a:t>
            </a: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</a:rPr>
              <a:t> in the last 5 years. Home sales decreased by 10.1% in September 2023 YoY and the mortgage rate climbed to 7.84%! So, sellers are seeing challenges while homebuyers (IF THEY CAN AFFORD THE CURRENT INTEREST RATES or pay cash) are seeing home prices dip by at least 10-15% from this time last year, making a purchase more likely.  Interest rates are expected to remain in the 7-7.75% range until mid-summer 2024.  Even then, we don’t expect rates to be below 6% again for another 1-2 years.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3" name="Google Shape;423;p48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26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424" name="Google Shape;424;p48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2024 Outlook</a:t>
            </a:r>
            <a:endParaRPr/>
          </a:p>
        </p:txBody>
      </p:sp>
      <p:sp>
        <p:nvSpPr>
          <p:cNvPr id="430" name="Google Shape;430;p49"/>
          <p:cNvSpPr txBox="1">
            <a:spLocks noGrp="1"/>
          </p:cNvSpPr>
          <p:nvPr>
            <p:ph type="body" idx="1"/>
          </p:nvPr>
        </p:nvSpPr>
        <p:spPr>
          <a:xfrm>
            <a:off x="677275" y="1439400"/>
            <a:ext cx="8596800" cy="48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Board Will Set Priorities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 to encourage homeowner involvement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out Committees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Obtain More Volunteers for Activities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Continued focus on maintenance and repairs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Contract for Reserve Study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Items contained in reserve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reviewing 3 Proposals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Hill Remediation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Move to resolution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Financial arrangements put in place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Release Bid Specifications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Release Contracts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9"/>
          <p:cNvSpPr txBox="1"/>
          <p:nvPr/>
        </p:nvSpPr>
        <p:spPr>
          <a:xfrm>
            <a:off x="11255709" y="6361793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27</a:t>
            </a:fld>
            <a:endParaRPr sz="900">
              <a:solidFill>
                <a:srgbClr val="2C3C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2" name="Google Shape;432;p49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438" name="Google Shape;438;p5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2800">
                <a:solidFill>
                  <a:schemeClr val="dk1"/>
                </a:solidFill>
              </a:rPr>
              <a:t>Volunteer Form</a:t>
            </a:r>
            <a:br>
              <a:rPr lang="en-US" sz="2800"/>
            </a:br>
            <a:r>
              <a:rPr lang="en-US" sz="2800" u="sng">
                <a:solidFill>
                  <a:schemeClr val="hlink"/>
                </a:solidFill>
                <a:hlinkClick r:id="rId3"/>
              </a:rPr>
              <a:t>https://www.grayhawkfrisco.com/resident/volunteer-form-new.aspx</a:t>
            </a:r>
            <a:endParaRPr sz="2800"/>
          </a:p>
        </p:txBody>
      </p:sp>
      <p:sp>
        <p:nvSpPr>
          <p:cNvPr id="439" name="Google Shape;439;p50"/>
          <p:cNvSpPr txBox="1"/>
          <p:nvPr/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28</a:t>
            </a:fld>
            <a:endParaRPr sz="900">
              <a:solidFill>
                <a:srgbClr val="2C3C4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0" name="Google Shape;440;p50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3416600" y="898775"/>
            <a:ext cx="39984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2023 Board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5C239"/>
              </a:buClr>
              <a:buSzPts val="8000"/>
              <a:buFont typeface="Trebuchet MS"/>
              <a:buNone/>
            </a:pP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9210093" y="6637796"/>
            <a:ext cx="298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1" u="none" strike="noStrike" cap="none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Copyright ©202</a:t>
            </a:r>
            <a:r>
              <a:rPr lang="en-US" sz="800" i="1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en-US" sz="800" b="0" i="1" u="none" strike="noStrike" cap="none">
                <a:solidFill>
                  <a:srgbClr val="2C3C43"/>
                </a:solidFill>
                <a:latin typeface="Trebuchet MS"/>
                <a:ea typeface="Trebuchet MS"/>
                <a:cs typeface="Trebuchet MS"/>
                <a:sym typeface="Trebuchet MS"/>
              </a:rPr>
              <a:t> Grayhawk Association of Homeowners, Inc.</a:t>
            </a: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3543095" y="6483907"/>
            <a:ext cx="2972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https://www.GrayhawkFrisco.com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 l="5374"/>
          <a:stretch/>
        </p:blipFill>
        <p:spPr>
          <a:xfrm>
            <a:off x="819200" y="162900"/>
            <a:ext cx="2193229" cy="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1858900" y="2131975"/>
            <a:ext cx="68790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	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</p:txBody>
      </p:sp>
      <p:graphicFrame>
        <p:nvGraphicFramePr>
          <p:cNvPr id="168" name="Google Shape;168;p20"/>
          <p:cNvGraphicFramePr/>
          <p:nvPr/>
        </p:nvGraphicFramePr>
        <p:xfrm>
          <a:off x="1519488" y="1636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{829172E6-72EA-4F58-9941-354E5BE0F5B9}</a:tableStyleId>
              </a:tblPr>
              <a:tblGrid>
                <a:gridCol w="21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Years on Board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President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John Beck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  3+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Chairperson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Suzanne Johns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  3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Treasurer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Brad Boercker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  3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Secretary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Tinika Draper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  3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VP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Jeff Denman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  2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VP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Alex Nestor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&lt;1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6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VP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Michael Rosenfeld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/>
                        <a:t>          &lt;1</a:t>
                      </a:r>
                      <a:endParaRPr sz="2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83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Architectural Control Committee</a:t>
            </a:r>
            <a:endParaRPr sz="4000" b="1"/>
          </a:p>
        </p:txBody>
      </p:sp>
      <p:sp>
        <p:nvSpPr>
          <p:cNvPr id="175" name="Google Shape;175;p21"/>
          <p:cNvSpPr txBox="1">
            <a:spLocks noGrp="1"/>
          </p:cNvSpPr>
          <p:nvPr>
            <p:ph type="body" idx="1"/>
          </p:nvPr>
        </p:nvSpPr>
        <p:spPr>
          <a:xfrm>
            <a:off x="677325" y="1623752"/>
            <a:ext cx="8596800" cy="471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Our ultimate goal is to </a:t>
            </a: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</a:t>
            </a:r>
            <a:r>
              <a:rPr lang="en-US" sz="2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our property values</a:t>
            </a:r>
            <a:endParaRPr sz="22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○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It is your responsibility, as a homeowner of an HOA, to obtain approval for exterior changes before the project is started. This is per the Governing Documents all homeowners agreed upon when purchasing their home. 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○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As our association ages, our standards must always be evolving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aka: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ACCC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Association Covenants Control Committee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Architectural Review Committee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7305" y="3518698"/>
            <a:ext cx="3557221" cy="3065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/>
              <a:t>Architectural Control Committee</a:t>
            </a:r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"/>
          </p:nvPr>
        </p:nvSpPr>
        <p:spPr>
          <a:xfrm>
            <a:off x="677325" y="1456627"/>
            <a:ext cx="8596800" cy="48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Why Submit an ACCRequest</a:t>
            </a:r>
            <a:endParaRPr sz="2200" b="1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The ACC process helps to keep an ongoing record of the exterior changes on the property, for current </a:t>
            </a:r>
            <a:r>
              <a:rPr lang="en-US" i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and future</a:t>
            </a: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property owners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Have you received a Compliance notification?  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○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To avoid headaches, worries and fines, submit your ACC request to get the proper approval.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○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Prior to your project is your best practice. The Committee are volunteers. Please allow 30 days for review of your submission. 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○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Grandfathered project. Submit your already completed projects. </a:t>
            </a:r>
            <a:endParaRPr sz="14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Do not assume approval if you see a neighbor’s property with the exterior project. 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○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US" i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must</a:t>
            </a: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submit for approval for all exterior projects per Governing Documents.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004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○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Each property is different and has different considerations.  (Some exterior changes might not have been approved. That neighbor could be is bad-standing with the HOA.)   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●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2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5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/>
              <a:t>Architectural Control Committee</a:t>
            </a: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1"/>
          </p:nvPr>
        </p:nvSpPr>
        <p:spPr>
          <a:xfrm>
            <a:off x="677275" y="1573127"/>
            <a:ext cx="8596800" cy="46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</a:rPr>
              <a:t>Your Right to an Appeal</a:t>
            </a:r>
            <a:endParaRPr sz="2200" b="1">
              <a:solidFill>
                <a:srgbClr val="296752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If you receive a denial on your ACC request, </a:t>
            </a:r>
            <a:r>
              <a:rPr lang="en-US" i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 have the right to an appeal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Appeals are directed to and voted on by the Board of Directors, not the ACC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Your written appeal must be submitted within </a:t>
            </a:r>
            <a:r>
              <a:rPr lang="en-US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30 days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Submit your written appeal to the Board of Directors and SBB Management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Belinda Cogburn - </a:t>
            </a:r>
            <a:r>
              <a:rPr lang="en-US" sz="1800" u="sng">
                <a:solidFill>
                  <a:srgbClr val="6B9F25"/>
                </a:solidFill>
                <a:latin typeface="Arial"/>
                <a:ea typeface="Arial"/>
                <a:cs typeface="Arial"/>
                <a:sym typeface="Arial"/>
              </a:rPr>
              <a:t>B.Cogburn@sbbmanagement.com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Betty Crudden - </a:t>
            </a:r>
            <a:r>
              <a:rPr lang="en-US" sz="1800" u="sng">
                <a:solidFill>
                  <a:srgbClr val="6B9F2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B.Crudden@sbbmanagement.com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○"/>
            </a:pPr>
            <a:r>
              <a:rPr lang="en-US" sz="1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Board of Directors - </a:t>
            </a:r>
            <a:r>
              <a:rPr lang="en-US" sz="1800" u="sng">
                <a:solidFill>
                  <a:srgbClr val="6B9F2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Board@grayhawkfrisco.com</a:t>
            </a:r>
            <a:endParaRPr sz="1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40"/>
              <a:buFont typeface="Arial"/>
              <a:buChar char="●"/>
            </a:pPr>
            <a:r>
              <a:rPr lang="en-US" u="sng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Denied due to Insufficient Information </a:t>
            </a: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is NOT a denial to your ACC request. This is a response either from SBB or the ACC committee asking you to </a:t>
            </a:r>
            <a:r>
              <a:rPr lang="en-US" i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re-submit</a:t>
            </a:r>
            <a:r>
              <a:rPr lang="en-US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your request with more details. It is a CLOSED response and requires a new ACC submission to proceed.  </a:t>
            </a: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Arial"/>
              <a:buChar char="●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6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193" name="Google Shape;193;p23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606600" y="276450"/>
            <a:ext cx="60036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 Submissions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 2022 - September 2023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417375" y="1200750"/>
            <a:ext cx="7492800" cy="2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 Requests Submitted: 372 ACC forms received:</a:t>
            </a:r>
            <a:r>
              <a:rPr lang="en-US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 from last year by 26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 Decisions Made: </a:t>
            </a: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409</a:t>
            </a:r>
            <a:r>
              <a:rPr lang="en-US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1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 from last year by 100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Approved: 253     </a:t>
            </a:r>
            <a:r>
              <a:rPr lang="en-US" sz="1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 from last year by 74</a:t>
            </a:r>
            <a:endParaRPr sz="17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Denied: 13     </a:t>
            </a:r>
            <a:r>
              <a:rPr lang="en-US" sz="1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(6) denied and (7) denied/closed by ACC for more information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Closed: 50</a:t>
            </a:r>
            <a:r>
              <a:rPr lang="en-US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7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submissions closed by SBB 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►"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4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7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01" name="Google Shape;201;p24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7000" y="726650"/>
            <a:ext cx="3842100" cy="4075500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4">
            <a:alphaModFix/>
          </a:blip>
          <a:srcRect l="3868" t="3555" r="7612" b="3611"/>
          <a:stretch/>
        </p:blipFill>
        <p:spPr>
          <a:xfrm>
            <a:off x="677325" y="3295175"/>
            <a:ext cx="3776382" cy="290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4617425" y="4802150"/>
            <a:ext cx="45306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i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Avg # of Days for ACC Decision:  5.0 days</a:t>
            </a:r>
            <a:endParaRPr sz="1600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i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Avg # of Days from start-finish for the homeowner:  8.0 days</a:t>
            </a:r>
            <a:endParaRPr sz="1600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300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300" i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Per Governing Documents, the ACC Committee has 30 days for review.</a:t>
            </a:r>
            <a:endParaRPr sz="1300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EFEF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title"/>
          </p:nvPr>
        </p:nvSpPr>
        <p:spPr>
          <a:xfrm>
            <a:off x="615450" y="262975"/>
            <a:ext cx="85968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/>
              <a:t>Architectural Control Committee</a:t>
            </a: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body" idx="1"/>
          </p:nvPr>
        </p:nvSpPr>
        <p:spPr>
          <a:xfrm>
            <a:off x="677263" y="1573118"/>
            <a:ext cx="8596800" cy="3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Trebuchet MS"/>
              <a:buChar char="►"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11" name="Google Shape;211;p25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8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12" name="Google Shape;212;p25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925" y="1033500"/>
            <a:ext cx="7709487" cy="53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/>
              <a:t>ACC - Want to Learn More</a:t>
            </a:r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body" idx="1"/>
          </p:nvPr>
        </p:nvSpPr>
        <p:spPr>
          <a:xfrm>
            <a:off x="677275" y="1573127"/>
            <a:ext cx="8596800" cy="44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Volunteer! </a:t>
            </a: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The ACC Committee is a greatly way to start</a:t>
            </a: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○"/>
            </a:pPr>
            <a:r>
              <a:rPr lang="en-US" sz="2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Helps with your most important asset… your home</a:t>
            </a: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○"/>
            </a:pPr>
            <a:r>
              <a:rPr lang="en-US" sz="2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great place to start if interested in a position on the Board of Directors</a:t>
            </a: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○"/>
            </a:pPr>
            <a:r>
              <a:rPr lang="en-US" sz="2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Fulfilling the need for to help your neighbors</a:t>
            </a:r>
            <a:endParaRPr sz="2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04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40"/>
              <a:buChar char="►"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26"/>
          <p:cNvSpPr txBox="1">
            <a:spLocks noGrp="1"/>
          </p:cNvSpPr>
          <p:nvPr>
            <p:ph type="sldNum" idx="12"/>
          </p:nvPr>
        </p:nvSpPr>
        <p:spPr>
          <a:xfrm>
            <a:off x="11255709" y="6361793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C3C43"/>
                </a:solidFill>
              </a:rPr>
              <a:t>9</a:t>
            </a:fld>
            <a:endParaRPr>
              <a:solidFill>
                <a:srgbClr val="2C3C43"/>
              </a:solidFill>
            </a:endParaRPr>
          </a:p>
        </p:txBody>
      </p:sp>
      <p:sp>
        <p:nvSpPr>
          <p:cNvPr id="221" name="Google Shape;221;p26"/>
          <p:cNvSpPr txBox="1">
            <a:spLocks noGrp="1"/>
          </p:cNvSpPr>
          <p:nvPr>
            <p:ph type="ftr" idx="11"/>
          </p:nvPr>
        </p:nvSpPr>
        <p:spPr>
          <a:xfrm>
            <a:off x="677334" y="6361793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5C239"/>
                </a:solidFill>
              </a:rPr>
              <a:t>GRAYHAWK | </a:t>
            </a:r>
            <a:r>
              <a:rPr lang="en-US" i="1">
                <a:solidFill>
                  <a:srgbClr val="E0D9BF"/>
                </a:solidFill>
              </a:rPr>
              <a:t>https://www.GrayhawkFrisco.com/</a:t>
            </a:r>
            <a:endParaRPr/>
          </a:p>
        </p:txBody>
      </p:sp>
      <p:pic>
        <p:nvPicPr>
          <p:cNvPr id="222" name="Google Shape;22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9374" y="2062904"/>
            <a:ext cx="3989876" cy="150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Microsoft Office PowerPoint</Application>
  <PresentationFormat>Widescreen</PresentationFormat>
  <Paragraphs>331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Noto Sans Symbols</vt:lpstr>
      <vt:lpstr>Trebuchet MS</vt:lpstr>
      <vt:lpstr>Facet</vt:lpstr>
      <vt:lpstr>Grayhawk HOA  2023 Annual Meeting    Tuesday December 5, 2023</vt:lpstr>
      <vt:lpstr>Agenda  Call Meeting to Order / Verify Quorum Introductions Proof of Notice of Meeting / Waiver of Notice 2022 Annual Minutes Sgt Stephen Byrom - Frisco Police Dept Financial Review / IRS Revenue Ruling 70-604 2022 Review 2023 Association Outlook Election  Announcements Adjourn Meeting </vt:lpstr>
      <vt:lpstr>2023 Board  </vt:lpstr>
      <vt:lpstr>Architectural Control Committee</vt:lpstr>
      <vt:lpstr>Architectural Control Committee</vt:lpstr>
      <vt:lpstr>Architectural Control Committee</vt:lpstr>
      <vt:lpstr>ACC Submissions  October 2022 - September 2023</vt:lpstr>
      <vt:lpstr>Architectural Control Committee</vt:lpstr>
      <vt:lpstr>ACC - Want to Learn More</vt:lpstr>
      <vt:lpstr>Beautification</vt:lpstr>
      <vt:lpstr>Beautification</vt:lpstr>
      <vt:lpstr>Hill Remediation</vt:lpstr>
      <vt:lpstr>City Liaison / Safety</vt:lpstr>
      <vt:lpstr>Communications</vt:lpstr>
      <vt:lpstr>Communications</vt:lpstr>
      <vt:lpstr>Social / Holiday Year in Review</vt:lpstr>
      <vt:lpstr>Social / Closing Out the Year</vt:lpstr>
      <vt:lpstr>Social / Holiday - 2024 Planning</vt:lpstr>
      <vt:lpstr>Payment Solution Initiative (PSI)</vt:lpstr>
      <vt:lpstr>Finance-Collections</vt:lpstr>
      <vt:lpstr>Finance-Operating</vt:lpstr>
      <vt:lpstr>Finance-Reserve</vt:lpstr>
      <vt:lpstr>Finance-Bank Accounts and Cash  </vt:lpstr>
      <vt:lpstr>Finance-2024 Budget </vt:lpstr>
      <vt:lpstr>Violations</vt:lpstr>
      <vt:lpstr>Real Estate</vt:lpstr>
      <vt:lpstr>2024 Outlook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Grayhawk HOA  2023 Annual Meeting    Tuesday December 5, 2023</dc:title>
  <cp:lastModifiedBy>Jeff Denman</cp:lastModifiedBy>
  <cp:revision>2</cp:revision>
  <dcterms:modified xsi:type="dcterms:W3CDTF">2023-12-06T23:03:34Z</dcterms:modified>
</cp:coreProperties>
</file>